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65" r:id="rId4"/>
    <p:sldId id="267" r:id="rId5"/>
    <p:sldId id="278" r:id="rId6"/>
    <p:sldId id="277" r:id="rId7"/>
    <p:sldId id="385" r:id="rId8"/>
    <p:sldId id="275" r:id="rId9"/>
    <p:sldId id="379" r:id="rId10"/>
    <p:sldId id="389" r:id="rId11"/>
    <p:sldId id="390" r:id="rId12"/>
    <p:sldId id="388" r:id="rId13"/>
    <p:sldId id="261" r:id="rId14"/>
    <p:sldId id="392" r:id="rId15"/>
    <p:sldId id="393" r:id="rId16"/>
    <p:sldId id="395" r:id="rId17"/>
    <p:sldId id="394" r:id="rId18"/>
    <p:sldId id="391" r:id="rId19"/>
    <p:sldId id="387" r:id="rId20"/>
    <p:sldId id="404" r:id="rId21"/>
    <p:sldId id="405" r:id="rId22"/>
    <p:sldId id="406" r:id="rId23"/>
    <p:sldId id="407" r:id="rId24"/>
    <p:sldId id="401" r:id="rId25"/>
    <p:sldId id="381" r:id="rId26"/>
    <p:sldId id="382" r:id="rId27"/>
    <p:sldId id="383" r:id="rId28"/>
    <p:sldId id="384" r:id="rId29"/>
    <p:sldId id="396" r:id="rId30"/>
    <p:sldId id="279" r:id="rId31"/>
    <p:sldId id="276" r:id="rId32"/>
  </p:sldIdLst>
  <p:sldSz cx="12192000" cy="6858000"/>
  <p:notesSz cx="6858000" cy="9144000"/>
  <p:defaultTextStyle>
    <a:defPPr>
      <a:defRPr lang="en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75"/>
    <p:restoredTop sz="95853"/>
  </p:normalViewPr>
  <p:slideViewPr>
    <p:cSldViewPr snapToGrid="0" snapToObjects="1">
      <p:cViewPr varScale="1">
        <p:scale>
          <a:sx n="91" d="100"/>
          <a:sy n="91" d="100"/>
        </p:scale>
        <p:origin x="41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5D293-3B81-DF42-A6FE-F73A16BAF2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3517CC3-D3C4-024C-B6B0-3E3FE9A24C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516A29-0941-8B46-990D-4EC2980D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653B29-ED6A-5247-89E6-7B8C23D52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8A21F9-630F-314A-B9A4-0F07FEC5A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44562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08509E-4CED-DC45-9841-2B4A1F6EB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01D392-2477-AD4A-B40D-DB77BBAD32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725D42-E16F-2B4B-AF6F-8C80A705A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B9BE0-7756-DE4A-8956-450068693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1E676-87FC-A74A-8EBF-27E3BA251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592895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F60600-97F9-4743-A718-4F525C13B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D7C893-BDD6-6D4D-9110-1C5BF67348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1A6F36-F7FB-9949-BE88-6A4480B31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4FC8-FFF6-2C49-8DF1-53BC8B567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BB4E3-31EA-FE48-9E54-5CEA4B50D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807204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BD3B8-8A3F-1648-A40B-C7E45EBFF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1028A-DAAB-9542-9107-6EDA2F937D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63C1E-0159-E342-954A-E9370A5DE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D3C75C-56A9-6B48-BFFF-24D8BA774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28C508-EDB9-EC40-9A07-A7CB21062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94769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B5ED96-A121-7944-B47F-E5D5FD209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477DF6-B4EC-EC41-B46E-9F620FB3E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3AEC5-DC89-FB47-8228-3EF9F8EDCC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E7D4FE-8659-EC41-99A3-E0241B8A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67B3A9-7B43-7D4E-820E-6308CAEDB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2319198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F130E7-A14C-D140-909A-BC39FEBF2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5BE4CF-F624-3C43-84D5-55B9AEEB6B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D6B2B4-1842-CD4F-9253-6748BFCE23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7782F4-6F5F-1A4E-A09D-9492A8FC0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26D4A5-F497-5347-9ABE-73E03D636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60FEAD-795C-6B4E-81C5-86DF0DFC3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86467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AF168-D05C-F243-8F01-7E138BDA1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DF785E-3F31-1C4E-BCCC-621044E29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BF21C4-A825-7C4A-8AE7-E083437AB3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4DEC77C-CF9A-5D45-BEBA-ABD5239EB9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30FBFD-80B9-234E-AEB6-1E108DFF43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77C8E6-D0E3-0A45-A3B7-9182D6765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4C0AA0-52C3-DF4A-93C3-B394F64CB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E3BBE1-4F1E-FB48-AE4E-14592BF5E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045213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3CDC1-AEE8-E84D-AECF-D5FEB2E28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759C12-1900-204A-98B1-760489CF2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4AAC12-2249-5842-9028-7F42D8948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84F95-3CFC-544F-87D4-B2DE4A2BA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772197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C1E0A9-AF23-9E46-88CE-3954B3CCD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89A460-CB1C-1345-8CBA-7C37C03EA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B416A3-BE7A-F543-87BF-1D546F770E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286805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DE78C-42FC-A048-815A-1EF50CE2B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7A4A5-BE7F-524A-BF67-FD331039CE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42BC1A-0AFE-7D4B-AF9E-EDA172493E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1D5CF7-44DA-5C41-981D-B28BDA52F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8E6A3-F404-A740-B853-24E3E1554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C7E90B-1670-EF42-BEBE-31A064290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70809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715B6-DFE8-284D-B952-C3972670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3642E66-5868-F949-9DB4-EF9E23DF97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EF8A23-2A39-EA45-BAA0-B78A81DCDF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120605-1094-3143-96CD-DCC92DF5D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B3A109-E5F4-A44D-B7CF-95B8577E9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1A2BF3-14AF-CA46-83A4-20794BE0C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1512474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C44817-3544-FA48-ABFE-66C2C0896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24AA59-67F5-9B4E-9157-CB9249539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D73A97-E33E-8649-BC7E-AF624DE00D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AA41CA-5250-5948-87BE-59BDC3A67358}" type="datetimeFigureOut">
              <a:rPr lang="en-LV" smtClean="0"/>
              <a:t>05/17/2023</a:t>
            </a:fld>
            <a:endParaRPr lang="en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19990-DBBE-DA46-95DD-EF78B87AE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5A9CE-6BB4-DF4E-AA2B-356DD0CF4F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F5EC5-ABD3-034F-A18E-C67D70D9851F}" type="slidenum">
              <a:rPr lang="en-LV" smtClean="0"/>
              <a:t>‹#›</a:t>
            </a:fld>
            <a:endParaRPr lang="en-LV"/>
          </a:p>
        </p:txBody>
      </p:sp>
    </p:spTree>
    <p:extLst>
      <p:ext uri="{BB962C8B-B14F-4D97-AF65-F5344CB8AC3E}">
        <p14:creationId xmlns:p14="http://schemas.microsoft.com/office/powerpoint/2010/main" val="30849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f"/><Relationship Id="rId3" Type="http://schemas.openxmlformats.org/officeDocument/2006/relationships/image" Target="../media/image4.tiff"/><Relationship Id="rId7" Type="http://schemas.openxmlformats.org/officeDocument/2006/relationships/image" Target="../media/image8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tiff"/><Relationship Id="rId5" Type="http://schemas.openxmlformats.org/officeDocument/2006/relationships/image" Target="../media/image6.tiff"/><Relationship Id="rId4" Type="http://schemas.openxmlformats.org/officeDocument/2006/relationships/image" Target="../media/image5.tiff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7" Type="http://schemas.openxmlformats.org/officeDocument/2006/relationships/image" Target="../media/image1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41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11.png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image" Target="../media/image1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person and person on a stage with a crowd watching&#10;&#10;Description automatically generated with low confidence">
            <a:extLst>
              <a:ext uri="{FF2B5EF4-FFF2-40B4-BE49-F238E27FC236}">
                <a16:creationId xmlns:a16="http://schemas.microsoft.com/office/drawing/2014/main" id="{81962235-103B-3A67-E68E-966B901975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853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7" name="CustomShape 2">
            <a:extLst>
              <a:ext uri="{FF2B5EF4-FFF2-40B4-BE49-F238E27FC236}">
                <a16:creationId xmlns:a16="http://schemas.microsoft.com/office/drawing/2014/main" id="{60CF571F-7718-B814-F2F5-587A7E750143}"/>
              </a:ext>
            </a:extLst>
          </p:cNvPr>
          <p:cNvSpPr txBox="1"/>
          <p:nvPr/>
        </p:nvSpPr>
        <p:spPr>
          <a:xfrm>
            <a:off x="0" y="3957481"/>
            <a:ext cx="12377738" cy="270620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3600">
                <a:latin typeface="Renogare"/>
                <a:ea typeface="Renogare"/>
                <a:cs typeface="Renogare"/>
                <a:sym typeface="Renogare"/>
              </a:defRPr>
            </a:pPr>
            <a:r>
              <a:rPr lang="lv-LV" sz="6000" b="1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Es skolā jūtos labi. Un tu?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3600">
                <a:latin typeface="Renogare"/>
                <a:ea typeface="Renogare"/>
                <a:cs typeface="Renogare"/>
                <a:sym typeface="Renogare"/>
              </a:defRPr>
            </a:pPr>
            <a:r>
              <a:rPr lang="lv-LV" sz="3600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Raivis Pauls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3600">
                <a:latin typeface="Renogare"/>
                <a:ea typeface="Renogare"/>
                <a:cs typeface="Renogare"/>
                <a:sym typeface="Renogare"/>
              </a:defRPr>
            </a:pPr>
            <a:r>
              <a:rPr lang="lv-LV" sz="2400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18.05.2023.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D6FF93-63DA-2D94-A3FC-2EA0969A94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16" t="35827" r="5929" b="36049"/>
          <a:stretch/>
        </p:blipFill>
        <p:spPr>
          <a:xfrm>
            <a:off x="9278223" y="6124929"/>
            <a:ext cx="2804719" cy="63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449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Mācību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picture containing text, font, screenshot, algebra&#10;&#10;Description automatically generated">
            <a:extLst>
              <a:ext uri="{FF2B5EF4-FFF2-40B4-BE49-F238E27FC236}">
                <a16:creationId xmlns:a16="http://schemas.microsoft.com/office/drawing/2014/main" id="{D6B0FE2C-C2FF-1E74-3678-AB87FD675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5" y="130514"/>
            <a:ext cx="11572963" cy="491138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05811AE-74C8-3E28-1FAF-362233463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23961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377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screenshot, font, document&#10;&#10;Description automatically generated">
            <a:extLst>
              <a:ext uri="{FF2B5EF4-FFF2-40B4-BE49-F238E27FC236}">
                <a16:creationId xmlns:a16="http://schemas.microsoft.com/office/drawing/2014/main" id="{B1B4D2E5-1600-2813-B155-AE35DE2D6CD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59"/>
          <a:stretch/>
        </p:blipFill>
        <p:spPr>
          <a:xfrm>
            <a:off x="145256" y="152400"/>
            <a:ext cx="9934074" cy="6223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Mācību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CFD014-AE52-3994-41D6-FF3A9FA72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597" y="0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917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standing in a street&#10;&#10;Description automatically generated with low confidence">
            <a:extLst>
              <a:ext uri="{FF2B5EF4-FFF2-40B4-BE49-F238E27FC236}">
                <a16:creationId xmlns:a16="http://schemas.microsoft.com/office/drawing/2014/main" id="{67E222D5-C8AD-00E7-770B-073E412F9AB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" t="23275" r="3" b="5272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AA7C8A-294F-3581-E7E8-5A792B575F6D}"/>
              </a:ext>
            </a:extLst>
          </p:cNvPr>
          <p:cNvSpPr txBox="1">
            <a:spLocks/>
          </p:cNvSpPr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KLASES STUNDĀS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B13F5A30-8E6C-3447-BD04-82C337EF17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577" y="6179407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1657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Klases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D11D2F-4DC2-91EB-EF48-FA28F14E5234}"/>
              </a:ext>
            </a:extLst>
          </p:cNvPr>
          <p:cNvSpPr txBox="1"/>
          <p:nvPr/>
        </p:nvSpPr>
        <p:spPr>
          <a:xfrm>
            <a:off x="609599" y="392837"/>
            <a:ext cx="109728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lv-LV" sz="3600" dirty="0">
                <a:effectLst/>
                <a:latin typeface="Arial" panose="020B0604020202020204" pitchFamily="34" charset="0"/>
              </a:rPr>
              <a:t>Refleksija par nedēļu</a:t>
            </a:r>
          </a:p>
          <a:p>
            <a:pPr>
              <a:spcAft>
                <a:spcPts val="1200"/>
              </a:spcAft>
            </a:pPr>
            <a:r>
              <a:rPr lang="lv-LV" sz="3600" dirty="0">
                <a:latin typeface="Arial" panose="020B0604020202020204" pitchFamily="34" charset="0"/>
              </a:rPr>
              <a:t>Nozīmīgo notikumu dienasgrāmata</a:t>
            </a:r>
          </a:p>
          <a:p>
            <a:pPr>
              <a:spcAft>
                <a:spcPts val="1200"/>
              </a:spcAft>
            </a:pPr>
            <a:r>
              <a:rPr lang="lv-LV" sz="3600" dirty="0">
                <a:latin typeface="Arial" panose="020B0604020202020204" pitchFamily="34" charset="0"/>
              </a:rPr>
              <a:t>Vīzija par sevi pēc 3 gadiem</a:t>
            </a:r>
          </a:p>
          <a:p>
            <a:pPr>
              <a:spcAft>
                <a:spcPts val="1200"/>
              </a:spcAft>
            </a:pPr>
            <a:r>
              <a:rPr lang="lv-LV" sz="3600" dirty="0">
                <a:latin typeface="Arial" panose="020B0604020202020204" pitchFamily="34" charset="0"/>
              </a:rPr>
              <a:t>Misija</a:t>
            </a:r>
          </a:p>
          <a:p>
            <a:pPr>
              <a:spcAft>
                <a:spcPts val="1200"/>
              </a:spcAft>
            </a:pPr>
            <a:r>
              <a:rPr lang="lv-LV" sz="3600" dirty="0">
                <a:latin typeface="Arial" panose="020B0604020202020204" pitchFamily="34" charset="0"/>
              </a:rPr>
              <a:t>Pusdienas ar skolotāju</a:t>
            </a:r>
            <a:endParaRPr lang="lv-LV" sz="3600" dirty="0">
              <a:effectLst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64E6E6-3252-EB33-5066-5F602E93D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48143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7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Klases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6" name="Picture 5" descr="A picture containing text, screenshot, document, receipt&#10;&#10;Description automatically generated">
            <a:extLst>
              <a:ext uri="{FF2B5EF4-FFF2-40B4-BE49-F238E27FC236}">
                <a16:creationId xmlns:a16="http://schemas.microsoft.com/office/drawing/2014/main" id="{F3B505BC-0DD1-1CC6-350B-48E353B926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7852" b="37229"/>
          <a:stretch/>
        </p:blipFill>
        <p:spPr>
          <a:xfrm>
            <a:off x="297656" y="2398058"/>
            <a:ext cx="11090354" cy="683867"/>
          </a:xfrm>
          <a:prstGeom prst="rect">
            <a:avLst/>
          </a:prstGeom>
        </p:spPr>
      </p:pic>
      <p:pic>
        <p:nvPicPr>
          <p:cNvPr id="7" name="Picture 6" descr="A picture containing text, screenshot, document, receipt&#10;&#10;Description automatically generated">
            <a:extLst>
              <a:ext uri="{FF2B5EF4-FFF2-40B4-BE49-F238E27FC236}">
                <a16:creationId xmlns:a16="http://schemas.microsoft.com/office/drawing/2014/main" id="{4DFF1267-01EB-4EF8-04F5-6B00122165E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1205"/>
          <a:stretch/>
        </p:blipFill>
        <p:spPr>
          <a:xfrm>
            <a:off x="297656" y="367292"/>
            <a:ext cx="10951578" cy="1207391"/>
          </a:xfrm>
          <a:prstGeom prst="rect">
            <a:avLst/>
          </a:prstGeom>
        </p:spPr>
      </p:pic>
      <p:pic>
        <p:nvPicPr>
          <p:cNvPr id="8" name="Picture 7" descr="A picture containing text, screenshot, document, receipt&#10;&#10;Description automatically generated">
            <a:extLst>
              <a:ext uri="{FF2B5EF4-FFF2-40B4-BE49-F238E27FC236}">
                <a16:creationId xmlns:a16="http://schemas.microsoft.com/office/drawing/2014/main" id="{8BAFB7CB-C5F2-47B4-85D8-8BE5CDDE1C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596" b="71130"/>
          <a:stretch/>
        </p:blipFill>
        <p:spPr>
          <a:xfrm>
            <a:off x="297656" y="1574683"/>
            <a:ext cx="10951577" cy="861309"/>
          </a:xfrm>
          <a:prstGeom prst="rect">
            <a:avLst/>
          </a:prstGeom>
        </p:spPr>
      </p:pic>
      <p:pic>
        <p:nvPicPr>
          <p:cNvPr id="9" name="Picture 8" descr="A picture containing text, screenshot, document, receipt&#10;&#10;Description automatically generated">
            <a:extLst>
              <a:ext uri="{FF2B5EF4-FFF2-40B4-BE49-F238E27FC236}">
                <a16:creationId xmlns:a16="http://schemas.microsoft.com/office/drawing/2014/main" id="{BD1AD920-4F06-F628-4CF4-3B51F59030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2322" b="54152"/>
          <a:stretch/>
        </p:blipFill>
        <p:spPr>
          <a:xfrm>
            <a:off x="297656" y="2077917"/>
            <a:ext cx="10951591" cy="483958"/>
          </a:xfrm>
          <a:prstGeom prst="rect">
            <a:avLst/>
          </a:prstGeom>
        </p:spPr>
      </p:pic>
      <p:pic>
        <p:nvPicPr>
          <p:cNvPr id="10" name="Picture 9" descr="A picture containing text, screenshot, document, receipt&#10;&#10;Description automatically generated">
            <a:extLst>
              <a:ext uri="{FF2B5EF4-FFF2-40B4-BE49-F238E27FC236}">
                <a16:creationId xmlns:a16="http://schemas.microsoft.com/office/drawing/2014/main" id="{7DF06E1F-FD2B-8AAC-DE45-97490B64975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7734" b="18146"/>
          <a:stretch/>
        </p:blipFill>
        <p:spPr>
          <a:xfrm>
            <a:off x="297656" y="2982233"/>
            <a:ext cx="11090353" cy="572746"/>
          </a:xfrm>
          <a:prstGeom prst="rect">
            <a:avLst/>
          </a:prstGeom>
        </p:spPr>
      </p:pic>
      <p:pic>
        <p:nvPicPr>
          <p:cNvPr id="11" name="Picture 10" descr="A picture containing text, screenshot, document, receipt&#10;&#10;Description automatically generated">
            <a:extLst>
              <a:ext uri="{FF2B5EF4-FFF2-40B4-BE49-F238E27FC236}">
                <a16:creationId xmlns:a16="http://schemas.microsoft.com/office/drawing/2014/main" id="{9429CFFE-5339-D5E6-4625-48474C07269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5151"/>
          <a:stretch/>
        </p:blipFill>
        <p:spPr>
          <a:xfrm>
            <a:off x="240151" y="3354236"/>
            <a:ext cx="11090356" cy="67416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BF6276-B97A-2967-2BF3-B748F841F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30917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451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Klases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A picture containing text, font, screenshot, document&#10;&#10;Description automatically generated">
            <a:extLst>
              <a:ext uri="{FF2B5EF4-FFF2-40B4-BE49-F238E27FC236}">
                <a16:creationId xmlns:a16="http://schemas.microsoft.com/office/drawing/2014/main" id="{E2CD03D2-3AB4-B423-5699-26D3CE1A4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505" y="192701"/>
            <a:ext cx="11024363" cy="531909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2798D8C-2196-477A-FA4E-EFF00B056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23961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03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Klases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picture containing text, font, screenshot, algebra&#10;&#10;Description automatically generated">
            <a:extLst>
              <a:ext uri="{FF2B5EF4-FFF2-40B4-BE49-F238E27FC236}">
                <a16:creationId xmlns:a16="http://schemas.microsoft.com/office/drawing/2014/main" id="{26792553-405C-C671-9C1A-A4CB627B98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350" y="0"/>
            <a:ext cx="11471328" cy="49403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F6E1320-0445-7E83-B0C4-800E6B925E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23" y="6223961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6696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Klases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picture containing text, screenshot, font, receipt&#10;&#10;Description automatically generated">
            <a:extLst>
              <a:ext uri="{FF2B5EF4-FFF2-40B4-BE49-F238E27FC236}">
                <a16:creationId xmlns:a16="http://schemas.microsoft.com/office/drawing/2014/main" id="{EFDE1FA4-3874-CA83-1C74-49E75F45E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5" y="131134"/>
            <a:ext cx="11558093" cy="56267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41949-52D5-19AC-EAE5-2DD5366ADF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23961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145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itting in chairs&#10;&#10;Description automatically generated with medium confidence">
            <a:extLst>
              <a:ext uri="{FF2B5EF4-FFF2-40B4-BE49-F238E27FC236}">
                <a16:creationId xmlns:a16="http://schemas.microsoft.com/office/drawing/2014/main" id="{0EEB214F-0A4C-6B4C-0A2B-A2F6CA9DFD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747" r="1" b="5423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AA7C8A-294F-3581-E7E8-5A792B575F6D}"/>
              </a:ext>
            </a:extLst>
          </p:cNvPr>
          <p:cNvSpPr txBox="1">
            <a:spLocks/>
          </p:cNvSpPr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ĀRPUS MĀCĪBU STUNDĀM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E27FD50A-AE85-DB79-A8D9-78963480B0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4521" y="6207629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213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screenshot of a post&#10;&#10;Description automatically generated with medium confidence">
            <a:extLst>
              <a:ext uri="{FF2B5EF4-FFF2-40B4-BE49-F238E27FC236}">
                <a16:creationId xmlns:a16="http://schemas.microsoft.com/office/drawing/2014/main" id="{E1AF9EE4-D391-5536-2220-7C09A4AA40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503" r="1" b="51482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AA7C8A-294F-3581-E7E8-5A792B575F6D}"/>
              </a:ext>
            </a:extLst>
          </p:cNvPr>
          <p:cNvSpPr txBox="1">
            <a:spLocks/>
          </p:cNvSpPr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ĀRPUS MĀCĪBU STUNDĀM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33F4525-A051-3437-C443-03D483C5A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577" y="6179407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979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930DF2-0C22-6940-9CD7-E992AE19C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88" y="372403"/>
            <a:ext cx="4101039" cy="61579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C311F9F-798E-D54C-9F76-F1BC328F02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35983"/>
          <a:stretch/>
        </p:blipFill>
        <p:spPr>
          <a:xfrm>
            <a:off x="4582124" y="3716996"/>
            <a:ext cx="3014500" cy="254946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B3541C-FAEB-694A-B68D-76493712B21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35983"/>
          <a:stretch/>
        </p:blipFill>
        <p:spPr>
          <a:xfrm>
            <a:off x="6899484" y="118430"/>
            <a:ext cx="2996247" cy="252475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5B85AC-5D50-6D4B-B6C9-2FEFAE7FCB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5065"/>
          <a:stretch/>
        </p:blipFill>
        <p:spPr>
          <a:xfrm>
            <a:off x="6848450" y="2442910"/>
            <a:ext cx="2984108" cy="25816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80B664-22AB-1F4D-9BC6-39ECD402366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5804"/>
          <a:stretch/>
        </p:blipFill>
        <p:spPr>
          <a:xfrm>
            <a:off x="4249723" y="1335627"/>
            <a:ext cx="3198469" cy="24145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A5DDDC-948E-A645-969F-21A20927382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36118"/>
          <a:stretch/>
        </p:blipFill>
        <p:spPr>
          <a:xfrm>
            <a:off x="8811328" y="4268901"/>
            <a:ext cx="2622468" cy="24706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D65F639-C838-2A41-BE9D-BF63AF098EF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37104"/>
          <a:stretch/>
        </p:blipFill>
        <p:spPr>
          <a:xfrm>
            <a:off x="9205422" y="1201012"/>
            <a:ext cx="2916590" cy="241458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D0133DD-FBB5-5EDA-3DAD-D13CEB49121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581" t="35180" r="5614" b="36641"/>
          <a:stretch/>
        </p:blipFill>
        <p:spPr>
          <a:xfrm>
            <a:off x="5765155" y="6396107"/>
            <a:ext cx="2438821" cy="46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039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mācību stundām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37A2D6A1-C1C0-4F86-B76A-9E597FB1BB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69" t="23473" r="4733" b="17590"/>
          <a:stretch/>
        </p:blipFill>
        <p:spPr>
          <a:xfrm>
            <a:off x="5574393" y="147676"/>
            <a:ext cx="2623299" cy="3661066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F4715EA-3EB7-6C89-A766-EF61C7CB7E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23"/>
          <a:stretch/>
        </p:blipFill>
        <p:spPr>
          <a:xfrm>
            <a:off x="279400" y="3656024"/>
            <a:ext cx="4902200" cy="2911067"/>
          </a:xfrm>
          <a:prstGeom prst="rect">
            <a:avLst/>
          </a:prstGeom>
        </p:spPr>
      </p:pic>
      <p:pic>
        <p:nvPicPr>
          <p:cNvPr id="11" name="Picture 10" descr="A picture containing text, screenshot, clothing, cartoon&#10;&#10;Description automatically generated">
            <a:extLst>
              <a:ext uri="{FF2B5EF4-FFF2-40B4-BE49-F238E27FC236}">
                <a16:creationId xmlns:a16="http://schemas.microsoft.com/office/drawing/2014/main" id="{6EC945EA-ADD7-AADF-F703-8F1DF1EF00B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01" t="17142" r="11933" b="33599"/>
          <a:stretch/>
        </p:blipFill>
        <p:spPr>
          <a:xfrm>
            <a:off x="7891498" y="2281275"/>
            <a:ext cx="2448380" cy="3378200"/>
          </a:xfrm>
          <a:prstGeom prst="rect">
            <a:avLst/>
          </a:prstGeom>
        </p:spPr>
      </p:pic>
      <p:pic>
        <p:nvPicPr>
          <p:cNvPr id="9" name="Picture 8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6839709B-C29A-335A-3380-CB8D21663A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6268" t="28266" r="15157" b="26638"/>
          <a:stretch/>
        </p:blipFill>
        <p:spPr>
          <a:xfrm>
            <a:off x="9653282" y="147676"/>
            <a:ext cx="2373618" cy="3378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86363A7-91C9-2ED0-EE70-70C87F59756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6" b="5035"/>
          <a:stretch/>
        </p:blipFill>
        <p:spPr>
          <a:xfrm>
            <a:off x="271614" y="147676"/>
            <a:ext cx="4909986" cy="34099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454FFB-607F-AD2B-DB52-CB7BAE5853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5379" y="6307931"/>
            <a:ext cx="2373618" cy="536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452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mācību stundām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picture containing text, screenshot, website, web page&#10;&#10;Description automatically generated">
            <a:extLst>
              <a:ext uri="{FF2B5EF4-FFF2-40B4-BE49-F238E27FC236}">
                <a16:creationId xmlns:a16="http://schemas.microsoft.com/office/drawing/2014/main" id="{1EBF9A1D-3C0C-A10A-4576-ABFD9452B29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01" t="28421" r="13740" b="26207"/>
          <a:stretch/>
        </p:blipFill>
        <p:spPr>
          <a:xfrm>
            <a:off x="246285" y="174340"/>
            <a:ext cx="3310952" cy="4511959"/>
          </a:xfrm>
          <a:prstGeom prst="rect">
            <a:avLst/>
          </a:prstGeom>
        </p:spPr>
      </p:pic>
      <p:pic>
        <p:nvPicPr>
          <p:cNvPr id="21" name="Picture 20" descr="A group of people arm wrestling&#10;&#10;Description automatically generated with low confidence">
            <a:extLst>
              <a:ext uri="{FF2B5EF4-FFF2-40B4-BE49-F238E27FC236}">
                <a16:creationId xmlns:a16="http://schemas.microsoft.com/office/drawing/2014/main" id="{C4D35D47-355D-F034-AA3F-F8A3F72EBF8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695" b="27420"/>
          <a:stretch/>
        </p:blipFill>
        <p:spPr>
          <a:xfrm>
            <a:off x="3920554" y="2973103"/>
            <a:ext cx="3814364" cy="2784760"/>
          </a:xfrm>
          <a:prstGeom prst="rect">
            <a:avLst/>
          </a:prstGeom>
        </p:spPr>
      </p:pic>
      <p:pic>
        <p:nvPicPr>
          <p:cNvPr id="23" name="Picture 22" descr="A close-up of a hand drawing&#10;&#10;Description automatically generated with medium confidence">
            <a:extLst>
              <a:ext uri="{FF2B5EF4-FFF2-40B4-BE49-F238E27FC236}">
                <a16:creationId xmlns:a16="http://schemas.microsoft.com/office/drawing/2014/main" id="{7D6E64FA-AD3A-1AAF-40F0-1B6FA1CEAB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587" b="25107"/>
          <a:stretch/>
        </p:blipFill>
        <p:spPr>
          <a:xfrm>
            <a:off x="8098236" y="174340"/>
            <a:ext cx="3814364" cy="4565619"/>
          </a:xfrm>
          <a:prstGeom prst="rect">
            <a:avLst/>
          </a:prstGeom>
        </p:spPr>
      </p:pic>
      <p:pic>
        <p:nvPicPr>
          <p:cNvPr id="31" name="Picture 3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C07408D-8808-41D4-11B5-2DCE8C11E89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514" b="44753"/>
          <a:stretch/>
        </p:blipFill>
        <p:spPr>
          <a:xfrm>
            <a:off x="3920554" y="174340"/>
            <a:ext cx="3814364" cy="26831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D6287DB-697B-4AE3-22C5-698C90B31A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6223961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58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mācību stundām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25" name="Picture 24" descr="A book with a hat on it&#10;&#10;Description automatically generated with low confidence">
            <a:extLst>
              <a:ext uri="{FF2B5EF4-FFF2-40B4-BE49-F238E27FC236}">
                <a16:creationId xmlns:a16="http://schemas.microsoft.com/office/drawing/2014/main" id="{F1E3C747-3DE9-89D1-145B-478DBF67C2E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335" b="26359"/>
          <a:stretch/>
        </p:blipFill>
        <p:spPr>
          <a:xfrm>
            <a:off x="4839279" y="262249"/>
            <a:ext cx="3802194" cy="4551051"/>
          </a:xfrm>
          <a:prstGeom prst="rect">
            <a:avLst/>
          </a:prstGeom>
        </p:spPr>
      </p:pic>
      <p:pic>
        <p:nvPicPr>
          <p:cNvPr id="29" name="Picture 28" descr="A screenshot of a social media post&#10;&#10;Description automatically generated with low confidence">
            <a:extLst>
              <a:ext uri="{FF2B5EF4-FFF2-40B4-BE49-F238E27FC236}">
                <a16:creationId xmlns:a16="http://schemas.microsoft.com/office/drawing/2014/main" id="{3FE65B29-4763-E62F-7250-D581844E04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891" b="31431"/>
          <a:stretch/>
        </p:blipFill>
        <p:spPr>
          <a:xfrm>
            <a:off x="8762136" y="3448222"/>
            <a:ext cx="3168763" cy="2309641"/>
          </a:xfrm>
          <a:prstGeom prst="rect">
            <a:avLst/>
          </a:prstGeom>
        </p:spPr>
      </p:pic>
      <p:pic>
        <p:nvPicPr>
          <p:cNvPr id="35" name="Picture 34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A40E4183-81F6-6329-2495-37CE139CB2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7840" b="27358"/>
          <a:stretch/>
        </p:blipFill>
        <p:spPr>
          <a:xfrm>
            <a:off x="8762135" y="262249"/>
            <a:ext cx="3168763" cy="3072548"/>
          </a:xfrm>
          <a:prstGeom prst="rect">
            <a:avLst/>
          </a:prstGeom>
        </p:spPr>
      </p:pic>
      <p:pic>
        <p:nvPicPr>
          <p:cNvPr id="37" name="Picture 36" descr="A picture containing text, screenshot, poster, design&#10;&#10;Description automatically generated">
            <a:extLst>
              <a:ext uri="{FF2B5EF4-FFF2-40B4-BE49-F238E27FC236}">
                <a16:creationId xmlns:a16="http://schemas.microsoft.com/office/drawing/2014/main" id="{6B645A15-5C2C-9296-90A7-8F15CD7EE64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9583" b="25388"/>
          <a:stretch/>
        </p:blipFill>
        <p:spPr>
          <a:xfrm>
            <a:off x="2007053" y="2926381"/>
            <a:ext cx="3504747" cy="3773837"/>
          </a:xfrm>
          <a:prstGeom prst="rect">
            <a:avLst/>
          </a:prstGeom>
        </p:spPr>
      </p:pic>
      <p:pic>
        <p:nvPicPr>
          <p:cNvPr id="41" name="Picture 40" descr="A group of people sitting on a wooden floor&#10;&#10;Description automatically generated with medium confidence">
            <a:extLst>
              <a:ext uri="{FF2B5EF4-FFF2-40B4-BE49-F238E27FC236}">
                <a16:creationId xmlns:a16="http://schemas.microsoft.com/office/drawing/2014/main" id="{8730FE79-8C59-C949-CF22-3B3282A7FA3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9204" b="25768"/>
          <a:stretch/>
        </p:blipFill>
        <p:spPr>
          <a:xfrm>
            <a:off x="261101" y="262248"/>
            <a:ext cx="3763392" cy="3942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EF90BDE-1559-E268-6CAF-C053BEEF55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6325044"/>
            <a:ext cx="2357306" cy="532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40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mācību stundām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6E1B7A-F372-B92B-0B81-86832FF81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15900"/>
            <a:ext cx="5768898" cy="32321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C59535F-16CB-6265-87F1-8998F84E5E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42" y="514369"/>
            <a:ext cx="5546799" cy="5793562"/>
          </a:xfrm>
          <a:prstGeom prst="rect">
            <a:avLst/>
          </a:prstGeom>
        </p:spPr>
      </p:pic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4214A5B4-6322-5A49-4C64-AAFEFFD72D06}"/>
              </a:ext>
            </a:extLst>
          </p:cNvPr>
          <p:cNvSpPr txBox="1">
            <a:spLocks/>
          </p:cNvSpPr>
          <p:nvPr/>
        </p:nvSpPr>
        <p:spPr>
          <a:xfrm>
            <a:off x="7415883" y="215900"/>
            <a:ext cx="5157118" cy="579356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/>
              <a:t>Moby “Bring Sally up”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[ Bring sally up</a:t>
            </a:r>
            <a:br>
              <a:rPr lang="en-US" dirty="0"/>
            </a:br>
            <a:r>
              <a:rPr lang="en-US" dirty="0"/>
              <a:t>And bring sally down</a:t>
            </a:r>
            <a:br>
              <a:rPr lang="en-US" dirty="0"/>
            </a:br>
            <a:r>
              <a:rPr lang="en-US" dirty="0"/>
              <a:t>Lift and squat</a:t>
            </a:r>
            <a:br>
              <a:rPr lang="en-US" dirty="0"/>
            </a:br>
            <a:r>
              <a:rPr lang="en-US" dirty="0" err="1"/>
              <a:t>Gotta</a:t>
            </a:r>
            <a:r>
              <a:rPr lang="en-US" dirty="0"/>
              <a:t> tear the ground ] (x8)</a:t>
            </a:r>
            <a:br>
              <a:rPr lang="en-US" dirty="0"/>
            </a:b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Old miss lucy's dead and gone</a:t>
            </a:r>
            <a:br>
              <a:rPr lang="en-US" dirty="0"/>
            </a:br>
            <a:r>
              <a:rPr lang="en-US" dirty="0"/>
              <a:t>Left me here to weep and moan</a:t>
            </a:r>
            <a:br>
              <a:rPr lang="en-US" dirty="0"/>
            </a:b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[ Bring sally up</a:t>
            </a:r>
            <a:br>
              <a:rPr lang="en-US" dirty="0"/>
            </a:br>
            <a:r>
              <a:rPr lang="en-US" dirty="0"/>
              <a:t>And bring sally down</a:t>
            </a:r>
            <a:br>
              <a:rPr lang="en-US" dirty="0"/>
            </a:br>
            <a:r>
              <a:rPr lang="en-US" dirty="0"/>
              <a:t>Lift and squat</a:t>
            </a:r>
            <a:br>
              <a:rPr lang="en-US" dirty="0"/>
            </a:br>
            <a:r>
              <a:rPr lang="en-US" dirty="0" err="1"/>
              <a:t>Gotta</a:t>
            </a:r>
            <a:r>
              <a:rPr lang="en-US" dirty="0"/>
              <a:t> tear the ground ] (x5)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2EB073-887A-F8A7-57A5-8183C675EE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77" b="7424"/>
          <a:stretch/>
        </p:blipFill>
        <p:spPr>
          <a:xfrm>
            <a:off x="2948734" y="215900"/>
            <a:ext cx="9144000" cy="54040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2DBCA2-E9C2-FCDE-9B8D-F42971F67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343631"/>
            <a:ext cx="2275093" cy="51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69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mācību stundām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66909B-A6F7-47EA-94AF-46C3D4F08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-23400"/>
            <a:ext cx="4375508" cy="6191896"/>
          </a:xfrm>
          <a:prstGeom prst="rect">
            <a:avLst/>
          </a:prstGeom>
        </p:spPr>
      </p:pic>
      <p:pic>
        <p:nvPicPr>
          <p:cNvPr id="27" name="Picture 26" descr="A group of people in a room&#10;&#10;Description automatically generated with medium confidence">
            <a:extLst>
              <a:ext uri="{FF2B5EF4-FFF2-40B4-BE49-F238E27FC236}">
                <a16:creationId xmlns:a16="http://schemas.microsoft.com/office/drawing/2014/main" id="{E3ECE070-BA9B-E2C3-A8FF-75CB028A78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405" b="33594"/>
          <a:stretch/>
        </p:blipFill>
        <p:spPr>
          <a:xfrm>
            <a:off x="7802707" y="115284"/>
            <a:ext cx="4240484" cy="3212116"/>
          </a:xfrm>
          <a:prstGeom prst="rect">
            <a:avLst/>
          </a:prstGeom>
        </p:spPr>
      </p:pic>
      <p:pic>
        <p:nvPicPr>
          <p:cNvPr id="39" name="Picture 38" descr="A screenshot of a social media post&#10;&#10;Description automatically generated with medium confidence">
            <a:extLst>
              <a:ext uri="{FF2B5EF4-FFF2-40B4-BE49-F238E27FC236}">
                <a16:creationId xmlns:a16="http://schemas.microsoft.com/office/drawing/2014/main" id="{9B079BD1-5FA8-BFB1-B383-3D2C2A95D7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32" t="19680" r="86" b="33253"/>
          <a:stretch/>
        </p:blipFill>
        <p:spPr>
          <a:xfrm>
            <a:off x="8115301" y="1961337"/>
            <a:ext cx="3661190" cy="3865392"/>
          </a:xfrm>
          <a:prstGeom prst="rect">
            <a:avLst/>
          </a:prstGeom>
        </p:spPr>
      </p:pic>
      <p:pic>
        <p:nvPicPr>
          <p:cNvPr id="4" name="Picture 3" descr="A screenshot of a social media post&#10;&#10;Description automatically generated with medium confidence">
            <a:extLst>
              <a:ext uri="{FF2B5EF4-FFF2-40B4-BE49-F238E27FC236}">
                <a16:creationId xmlns:a16="http://schemas.microsoft.com/office/drawing/2014/main" id="{74E20858-2DBF-8CFB-BC57-4851AEF49B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6297" b="52592"/>
          <a:stretch/>
        </p:blipFill>
        <p:spPr>
          <a:xfrm>
            <a:off x="415510" y="4385301"/>
            <a:ext cx="3521490" cy="2371099"/>
          </a:xfrm>
          <a:prstGeom prst="rect">
            <a:avLst/>
          </a:prstGeom>
        </p:spPr>
      </p:pic>
      <p:pic>
        <p:nvPicPr>
          <p:cNvPr id="33" name="Picture 32" descr="A picture containing text, screenshot, font, number&#10;&#10;Description automatically generated">
            <a:extLst>
              <a:ext uri="{FF2B5EF4-FFF2-40B4-BE49-F238E27FC236}">
                <a16:creationId xmlns:a16="http://schemas.microsoft.com/office/drawing/2014/main" id="{75B0AAEC-D8C3-8D0B-B579-C0242798EF1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2592" b="19815"/>
          <a:stretch/>
        </p:blipFill>
        <p:spPr>
          <a:xfrm>
            <a:off x="3046255" y="101600"/>
            <a:ext cx="5317053" cy="565626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2A2918F-D4E1-D728-ACD6-DCA33B416D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4030" y="6293496"/>
            <a:ext cx="2374179" cy="53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96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osing for a photo in front of a monument&#10;&#10;Description automatically generated">
            <a:extLst>
              <a:ext uri="{FF2B5EF4-FFF2-40B4-BE49-F238E27FC236}">
                <a16:creationId xmlns:a16="http://schemas.microsoft.com/office/drawing/2014/main" id="{A4263243-51A9-4F19-B338-EC3C67D263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1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AA7C8A-294F-3581-E7E8-5A792B575F6D}"/>
              </a:ext>
            </a:extLst>
          </p:cNvPr>
          <p:cNvSpPr txBox="1">
            <a:spLocks/>
          </p:cNvSpPr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ĀRPUS SKOLAS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BB087750-BFC7-D819-2B67-1824357C89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6064" y="6265669"/>
            <a:ext cx="2422860" cy="547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79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skolas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4F0C21-3A95-3A0A-1EA2-3EA8CA26B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50" y="461963"/>
            <a:ext cx="11976100" cy="5295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95679D1-CADA-3C3F-3BD7-2111C05D6A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" y="461963"/>
            <a:ext cx="11950700" cy="5232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F56A16D-0839-9DC5-FBE9-9A833E515F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576263"/>
            <a:ext cx="11938000" cy="52451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B01116-5AF8-D2CF-D4BA-251DB7014C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" y="430213"/>
            <a:ext cx="5295900" cy="5295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F5B94C-F063-9D39-B150-BE735C3AD01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3887" y="472950"/>
            <a:ext cx="6361113" cy="52214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88DA2D3-16CE-571B-DF23-728C7C3A9E1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950" y="6292539"/>
            <a:ext cx="2336176" cy="52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20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skolas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0188C66A-A47C-9BFA-58E4-14FD424F75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556" b="36899"/>
          <a:stretch/>
        </p:blipFill>
        <p:spPr>
          <a:xfrm>
            <a:off x="145256" y="152400"/>
            <a:ext cx="5661984" cy="6438900"/>
          </a:xfrm>
          <a:prstGeom prst="rect">
            <a:avLst/>
          </a:prstGeom>
        </p:spPr>
      </p:pic>
      <p:pic>
        <p:nvPicPr>
          <p:cNvPr id="7" name="Picture 6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88797228-E6AD-3409-9F16-56B254697E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0545" b="13148"/>
          <a:stretch/>
        </p:blipFill>
        <p:spPr>
          <a:xfrm>
            <a:off x="5807240" y="2370600"/>
            <a:ext cx="5997926" cy="21168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F46A451-C9B4-78F3-4FC3-2F633852B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7597" y="0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96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creenshot of a social media post&#10;&#10;Description automatically generated with low confidence">
            <a:extLst>
              <a:ext uri="{FF2B5EF4-FFF2-40B4-BE49-F238E27FC236}">
                <a16:creationId xmlns:a16="http://schemas.microsoft.com/office/drawing/2014/main" id="{CB974101-70FC-E24D-DC04-78F6B856D5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926" b="21111"/>
          <a:stretch/>
        </p:blipFill>
        <p:spPr>
          <a:xfrm>
            <a:off x="145256" y="16793"/>
            <a:ext cx="4478383" cy="6587207"/>
          </a:xfrm>
          <a:prstGeom prst="rect">
            <a:avLst/>
          </a:prstGeom>
        </p:spPr>
      </p:pic>
      <p:pic>
        <p:nvPicPr>
          <p:cNvPr id="4" name="Picture 3" descr="A screenshot of a social media post&#10;&#10;Description automatically generated with medium confidence">
            <a:extLst>
              <a:ext uri="{FF2B5EF4-FFF2-40B4-BE49-F238E27FC236}">
                <a16:creationId xmlns:a16="http://schemas.microsoft.com/office/drawing/2014/main" id="{FE403C90-865E-3892-E6B6-D6C7557936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311" b="8452"/>
          <a:stretch/>
        </p:blipFill>
        <p:spPr>
          <a:xfrm>
            <a:off x="4714818" y="101055"/>
            <a:ext cx="4264082" cy="6587207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Ārpus skolas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67983C-B595-2949-69F3-C683E1BA4B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2341" y="16793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128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black and white, building, apartment building&#10;&#10;Description automatically generated">
            <a:extLst>
              <a:ext uri="{FF2B5EF4-FFF2-40B4-BE49-F238E27FC236}">
                <a16:creationId xmlns:a16="http://schemas.microsoft.com/office/drawing/2014/main" id="{CE3FCD32-9C92-7477-3DA9-B5E3EEFF7C5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74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AA7C8A-294F-3581-E7E8-5A792B575F6D}"/>
              </a:ext>
            </a:extLst>
          </p:cNvPr>
          <p:cNvSpPr txBox="1">
            <a:spLocks/>
          </p:cNvSpPr>
          <p:nvPr/>
        </p:nvSpPr>
        <p:spPr>
          <a:xfrm>
            <a:off x="269875" y="3056582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120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12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4474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person in a suit standing in front of a building&#10;&#10;Description automatically generated with medium confidence">
            <a:extLst>
              <a:ext uri="{FF2B5EF4-FFF2-40B4-BE49-F238E27FC236}">
                <a16:creationId xmlns:a16="http://schemas.microsoft.com/office/drawing/2014/main" id="{59A41996-D418-6DA7-3B18-F4C8C26D1A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90" r="5092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4AAE06-A0E6-7142-6E22-1B208F12F9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2001" y="91944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841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E2D7FEC3-17D0-BCD8-00F2-F6B96AC7217C}"/>
              </a:ext>
            </a:extLst>
          </p:cNvPr>
          <p:cNvSpPr txBox="1">
            <a:spLocks/>
          </p:cNvSpPr>
          <p:nvPr/>
        </p:nvSpPr>
        <p:spPr>
          <a:xfrm>
            <a:off x="145257" y="228008"/>
            <a:ext cx="11901486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Esmu nonācis pie biedējoša secinājuma, ka es esmu izšķirošais elements klasē.</a:t>
            </a:r>
          </a:p>
          <a:p>
            <a:pPr algn="just"/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Tā ir mana personīgā pieeja, kas rada klimatu. Tas ir mans ikdienas noskaņojums, kas rada laikapstākļus. </a:t>
            </a:r>
          </a:p>
          <a:p>
            <a:pPr algn="just"/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Kā skolotājam, man piemīt milzīgs spēks padarīt bērna dzīvi nožēlojamu vai līksmu. </a:t>
            </a:r>
          </a:p>
          <a:p>
            <a:pPr algn="just"/>
            <a:r>
              <a:rPr lang="lv-LV" sz="36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varu būt spīdzināšanas līdzeklis vai instruments iedvesmai. </a:t>
            </a:r>
          </a:p>
          <a:p>
            <a:pPr algn="just"/>
            <a:r>
              <a:rPr lang="lv-LV" sz="36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varu pazemot vai dziedēt. </a:t>
            </a:r>
          </a:p>
          <a:p>
            <a:pPr algn="just"/>
            <a:r>
              <a:rPr lang="lv-LV" sz="3600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Visās situācijās, tā ir mana atbilde, kas izlemj, vai krīze saasināsies vai atrisināsies, vai bērns būs cilvēcisks, vai necilvēcisks.</a:t>
            </a:r>
          </a:p>
          <a:p>
            <a:pPr algn="r"/>
            <a:r>
              <a:rPr lang="lv-LV" sz="2400" i="1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lv-LV" sz="2400" i="1" dirty="0" err="1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Haim</a:t>
            </a:r>
            <a:r>
              <a:rPr lang="lv-LV" sz="2400" i="1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G. </a:t>
            </a:r>
            <a:r>
              <a:rPr lang="lv-LV" sz="2400" i="1" dirty="0" err="1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Ginott</a:t>
            </a:r>
            <a:r>
              <a:rPr lang="lv-LV" sz="2400" i="1" dirty="0">
                <a:solidFill>
                  <a:srgbClr val="21212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(skolotājs, psihologs, psihiatrs) / </a:t>
            </a:r>
            <a:endParaRPr lang="en-US" sz="2400" i="1" dirty="0"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2860A2E-EC71-CC53-2184-8688A0B4E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3475"/>
            <a:ext cx="2185174" cy="49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88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and person on a stage with a crowd watching&#10;&#10;Description automatically generated with low confidence">
            <a:extLst>
              <a:ext uri="{FF2B5EF4-FFF2-40B4-BE49-F238E27FC236}">
                <a16:creationId xmlns:a16="http://schemas.microsoft.com/office/drawing/2014/main" id="{81962235-103B-3A67-E68E-966B901975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8536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7" name="CustomShape 2">
            <a:extLst>
              <a:ext uri="{FF2B5EF4-FFF2-40B4-BE49-F238E27FC236}">
                <a16:creationId xmlns:a16="http://schemas.microsoft.com/office/drawing/2014/main" id="{60CF571F-7718-B814-F2F5-587A7E750143}"/>
              </a:ext>
            </a:extLst>
          </p:cNvPr>
          <p:cNvSpPr txBox="1"/>
          <p:nvPr/>
        </p:nvSpPr>
        <p:spPr>
          <a:xfrm>
            <a:off x="0" y="0"/>
            <a:ext cx="12377738" cy="6857999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 sz="3600">
                <a:latin typeface="Renogare"/>
                <a:ea typeface="Renogare"/>
                <a:cs typeface="Renogare"/>
                <a:sym typeface="Renogare"/>
              </a:defRPr>
            </a:pPr>
            <a:r>
              <a:rPr lang="lv-LV" sz="6000" b="1" dirty="0">
                <a:solidFill>
                  <a:srgbClr val="FFFFFF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Paldies par uzmanību!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EF40FD-D119-E11A-50F9-7B7FC33140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132" y="6123627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171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AE9B72D-2D44-0C44-A9B2-FB573D681449}"/>
              </a:ext>
            </a:extLst>
          </p:cNvPr>
          <p:cNvSpPr txBox="1">
            <a:spLocks/>
          </p:cNvSpPr>
          <p:nvPr/>
        </p:nvSpPr>
        <p:spPr>
          <a:xfrm>
            <a:off x="145257" y="724700"/>
            <a:ext cx="11901486" cy="5105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dirty="0">
                <a:solidFill>
                  <a:srgbClr val="FF0000"/>
                </a:solidFill>
                <a:latin typeface="Algerian" pitchFamily="82" charset="77"/>
                <a:ea typeface="Arial Rounded MT Bold" charset="0"/>
                <a:cs typeface="Aldhabi" panose="020F0502020204030204" pitchFamily="34" charset="0"/>
              </a:rPr>
              <a:t>SKOLĒNI</a:t>
            </a:r>
          </a:p>
          <a:p>
            <a:pPr algn="ctr"/>
            <a:endParaRPr lang="lv-LV" sz="7200" dirty="0">
              <a:solidFill>
                <a:srgbClr val="FF0000"/>
              </a:solidFill>
              <a:latin typeface="Algerian" pitchFamily="82" charset="77"/>
              <a:ea typeface="Arial Rounded MT Bold" charset="0"/>
              <a:cs typeface="Aldhabi" panose="020F0502020204030204" pitchFamily="34" charset="0"/>
            </a:endParaRPr>
          </a:p>
          <a:p>
            <a:pPr algn="ctr"/>
            <a:r>
              <a:rPr lang="lv-LV" sz="7200" dirty="0">
                <a:solidFill>
                  <a:srgbClr val="FF0000"/>
                </a:solidFill>
                <a:latin typeface="Algerian" pitchFamily="82" charset="77"/>
                <a:ea typeface="Arial Rounded MT Bold" charset="0"/>
                <a:cs typeface="Aldhabi" panose="020F0502020204030204" pitchFamily="34" charset="0"/>
              </a:rPr>
              <a:t>SKOLA</a:t>
            </a:r>
          </a:p>
          <a:p>
            <a:pPr algn="ctr"/>
            <a:endParaRPr lang="lv-LV" sz="7200" dirty="0">
              <a:solidFill>
                <a:srgbClr val="FF0000"/>
              </a:solidFill>
              <a:latin typeface="Algerian" pitchFamily="82" charset="77"/>
              <a:ea typeface="Arial Rounded MT Bold" charset="0"/>
              <a:cs typeface="Aldhabi" panose="020F0502020204030204" pitchFamily="34" charset="0"/>
            </a:endParaRPr>
          </a:p>
          <a:p>
            <a:pPr algn="ctr"/>
            <a:r>
              <a:rPr lang="lv-LV" sz="7200" dirty="0">
                <a:solidFill>
                  <a:srgbClr val="FF0000"/>
                </a:solidFill>
                <a:latin typeface="Algerian" pitchFamily="82" charset="77"/>
                <a:ea typeface="Arial Rounded MT Bold" charset="0"/>
                <a:cs typeface="Aldhabi" panose="020F0502020204030204" pitchFamily="34" charset="0"/>
              </a:rPr>
              <a:t>SKOLOTĀJI</a:t>
            </a:r>
            <a:endParaRPr lang="en-US" sz="7200" dirty="0">
              <a:solidFill>
                <a:srgbClr val="FF0000"/>
              </a:solidFill>
              <a:latin typeface="Algerian" pitchFamily="82" charset="77"/>
              <a:ea typeface="Arial Rounded MT Bold" charset="0"/>
              <a:cs typeface="Aldhabi" panose="020F050202020403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06F2C2-8D29-9742-892B-9A31126EC051}"/>
              </a:ext>
            </a:extLst>
          </p:cNvPr>
          <p:cNvSpPr txBox="1">
            <a:spLocks/>
          </p:cNvSpPr>
          <p:nvPr/>
        </p:nvSpPr>
        <p:spPr>
          <a:xfrm>
            <a:off x="1797846" y="1664196"/>
            <a:ext cx="10172700" cy="433625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sz="7200" dirty="0">
                <a:solidFill>
                  <a:schemeClr val="bg1"/>
                </a:solidFill>
                <a:latin typeface="Bookman Old Style" panose="02050604050505020204" pitchFamily="18" charset="0"/>
                <a:ea typeface="Arial Rounded MT Bold" charset="0"/>
                <a:cs typeface="Aldhabi" panose="020F0502020204030204" pitchFamily="34" charset="0"/>
              </a:rPr>
              <a:t>SKOLĒNI</a:t>
            </a:r>
          </a:p>
          <a:p>
            <a:pPr algn="r"/>
            <a:endParaRPr lang="lv-LV" sz="7200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  <a:ea typeface="Arial Rounded MT Bold" charset="0"/>
              <a:cs typeface="Aldhabi" panose="020F0502020204030204" pitchFamily="34" charset="0"/>
            </a:endParaRPr>
          </a:p>
          <a:p>
            <a:pPr algn="r"/>
            <a:r>
              <a:rPr lang="lv-LV" sz="72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  <a:ea typeface="Arial Rounded MT Bold" charset="0"/>
                <a:cs typeface="Aldhabi" panose="020F0502020204030204" pitchFamily="34" charset="0"/>
              </a:rPr>
              <a:t>KLASES BIEDRI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8E17C7F-8B11-EE41-AC73-4C58EFBDD822}"/>
              </a:ext>
            </a:extLst>
          </p:cNvPr>
          <p:cNvSpPr txBox="1">
            <a:spLocks/>
          </p:cNvSpPr>
          <p:nvPr/>
        </p:nvSpPr>
        <p:spPr>
          <a:xfrm>
            <a:off x="221454" y="4381699"/>
            <a:ext cx="11901486" cy="20026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z="4800" dirty="0">
                <a:solidFill>
                  <a:schemeClr val="bg1"/>
                </a:solidFill>
                <a:latin typeface="Avenir Next Condensed" panose="020B0506020202020204" pitchFamily="34" charset="0"/>
                <a:ea typeface="Arial Rounded MT Bold" charset="0"/>
                <a:cs typeface="Al Tarikh" pitchFamily="2" charset="-78"/>
              </a:rPr>
              <a:t>SKOLĒNI</a:t>
            </a:r>
          </a:p>
          <a:p>
            <a:endParaRPr lang="lv-LV" sz="4800" dirty="0">
              <a:solidFill>
                <a:schemeClr val="accent2"/>
              </a:solidFill>
              <a:latin typeface="Avenir Next Condensed" panose="020B0506020202020204" pitchFamily="34" charset="0"/>
              <a:ea typeface="Arial Rounded MT Bold" charset="0"/>
              <a:cs typeface="Al Tarikh" pitchFamily="2" charset="-78"/>
            </a:endParaRPr>
          </a:p>
          <a:p>
            <a:r>
              <a:rPr lang="lv-LV" sz="4800" dirty="0">
                <a:solidFill>
                  <a:schemeClr val="accent2"/>
                </a:solidFill>
                <a:latin typeface="Avenir Next Condensed" panose="020B0506020202020204" pitchFamily="34" charset="0"/>
                <a:ea typeface="Arial Rounded MT Bold" charset="0"/>
                <a:cs typeface="Al Tarikh" pitchFamily="2" charset="-78"/>
              </a:rPr>
              <a:t>SKOLĒNU PARLAMENTS</a:t>
            </a:r>
            <a:endParaRPr lang="en-US" sz="4800" dirty="0">
              <a:solidFill>
                <a:schemeClr val="accent2"/>
              </a:solidFill>
              <a:latin typeface="Avenir Next Condensed" panose="020B0506020202020204" pitchFamily="34" charset="0"/>
              <a:ea typeface="Arial Rounded MT Bold" charset="0"/>
              <a:cs typeface="Al Tarikh" pitchFamily="2" charset="-78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CFEB30C-A321-D54A-8416-D6180945529B}"/>
              </a:ext>
            </a:extLst>
          </p:cNvPr>
          <p:cNvSpPr txBox="1">
            <a:spLocks/>
          </p:cNvSpPr>
          <p:nvPr/>
        </p:nvSpPr>
        <p:spPr>
          <a:xfrm>
            <a:off x="-659209" y="1544736"/>
            <a:ext cx="10172700" cy="5105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dirty="0">
                <a:solidFill>
                  <a:srgbClr val="92D050"/>
                </a:solidFill>
                <a:latin typeface="Algerian" pitchFamily="82" charset="77"/>
                <a:ea typeface="Arial Rounded MT Bold" charset="0"/>
                <a:cs typeface="Aldhabi" panose="020F0502020204030204" pitchFamily="34" charset="0"/>
              </a:rPr>
              <a:t>MĀCĪBU PRIEKŠMETI</a:t>
            </a:r>
            <a:endParaRPr lang="en-US" sz="7200" dirty="0">
              <a:solidFill>
                <a:srgbClr val="92D050"/>
              </a:solidFill>
              <a:latin typeface="Algerian" pitchFamily="82" charset="77"/>
              <a:ea typeface="Arial Rounded MT Bold" charset="0"/>
              <a:cs typeface="Aldhab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13FD0B0-44DD-3141-9E2E-5E535DE56D4C}"/>
              </a:ext>
            </a:extLst>
          </p:cNvPr>
          <p:cNvSpPr txBox="1">
            <a:spLocks/>
          </p:cNvSpPr>
          <p:nvPr/>
        </p:nvSpPr>
        <p:spPr>
          <a:xfrm>
            <a:off x="4720826" y="222650"/>
            <a:ext cx="10172700" cy="1096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dirty="0">
                <a:solidFill>
                  <a:srgbClr val="00B0F0"/>
                </a:solidFill>
                <a:latin typeface="Berlin Sans FB" panose="020E0602020502020306" pitchFamily="34" charset="77"/>
                <a:ea typeface="Arial Rounded MT Bold" charset="0"/>
                <a:cs typeface="Aldhabi" panose="020F0502020204030204" pitchFamily="34" charset="0"/>
              </a:rPr>
              <a:t>VECĀKI</a:t>
            </a:r>
            <a:endParaRPr lang="en-US" sz="7200" dirty="0">
              <a:solidFill>
                <a:srgbClr val="00B0F0"/>
              </a:solidFill>
              <a:latin typeface="Berlin Sans FB" panose="020E0602020502020306" pitchFamily="34" charset="77"/>
              <a:ea typeface="Arial Rounded MT Bold" charset="0"/>
              <a:cs typeface="Aldhabi" panose="020F0502020204030204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8F56EE8-D440-7D42-A12D-B309A9C23616}"/>
              </a:ext>
            </a:extLst>
          </p:cNvPr>
          <p:cNvSpPr txBox="1">
            <a:spLocks/>
          </p:cNvSpPr>
          <p:nvPr/>
        </p:nvSpPr>
        <p:spPr>
          <a:xfrm>
            <a:off x="7587852" y="2153246"/>
            <a:ext cx="4423170" cy="200263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dirty="0">
                <a:solidFill>
                  <a:schemeClr val="accent2"/>
                </a:solidFill>
                <a:ea typeface="Arial Rounded MT Bold" charset="0"/>
                <a:cs typeface="Aldhabi" panose="020F0502020204030204" pitchFamily="34" charset="0"/>
              </a:rPr>
              <a:t>STUNDAS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FA696AA-413D-064E-BD98-9EA27AA44EE7}"/>
              </a:ext>
            </a:extLst>
          </p:cNvPr>
          <p:cNvSpPr txBox="1">
            <a:spLocks/>
          </p:cNvSpPr>
          <p:nvPr/>
        </p:nvSpPr>
        <p:spPr>
          <a:xfrm>
            <a:off x="-571500" y="4015985"/>
            <a:ext cx="5031582" cy="1096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dirty="0">
                <a:solidFill>
                  <a:srgbClr val="002060"/>
                </a:solidFill>
                <a:latin typeface="Aharoni" panose="020F0502020204030204" pitchFamily="34" charset="0"/>
                <a:ea typeface="Arial Rounded MT Bold" charset="0"/>
                <a:cs typeface="Aharoni" panose="020F0502020204030204" pitchFamily="34" charset="0"/>
              </a:rPr>
              <a:t>TELPAS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D21C6C-0635-5E16-A573-75C1E2714AD1}"/>
              </a:ext>
            </a:extLst>
          </p:cNvPr>
          <p:cNvSpPr txBox="1">
            <a:spLocks/>
          </p:cNvSpPr>
          <p:nvPr/>
        </p:nvSpPr>
        <p:spPr>
          <a:xfrm>
            <a:off x="6779318" y="5656869"/>
            <a:ext cx="5508823" cy="1096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dirty="0">
                <a:solidFill>
                  <a:srgbClr val="002060"/>
                </a:solidFill>
                <a:latin typeface="Agency FB" panose="020F0502020204030204" pitchFamily="34" charset="0"/>
                <a:ea typeface="Arial Rounded MT Bold" charset="0"/>
                <a:cs typeface="Agency FB" panose="020F0502020204030204" pitchFamily="34" charset="0"/>
              </a:rPr>
              <a:t>DIREKTORS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2AE4207-E4EE-4129-B095-E7ADB5257F73}"/>
              </a:ext>
            </a:extLst>
          </p:cNvPr>
          <p:cNvSpPr txBox="1">
            <a:spLocks/>
          </p:cNvSpPr>
          <p:nvPr/>
        </p:nvSpPr>
        <p:spPr>
          <a:xfrm>
            <a:off x="-378026" y="2668397"/>
            <a:ext cx="5508823" cy="1096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dirty="0">
                <a:solidFill>
                  <a:srgbClr val="002060"/>
                </a:solidFill>
                <a:latin typeface="Noteworthy Light" panose="02000400000000000000" pitchFamily="2" charset="77"/>
                <a:ea typeface="Noteworthy Light" panose="02000400000000000000" pitchFamily="2" charset="77"/>
                <a:cs typeface="Agency FB" panose="020F0502020204030204" pitchFamily="34" charset="0"/>
              </a:rPr>
              <a:t>DRAUGI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1C6AEF-369A-3EB6-A7CA-AC78B9F92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320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5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7" y="2878931"/>
            <a:ext cx="11901486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lv-LV" sz="7200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PIEDERĪBA</a:t>
            </a:r>
            <a:endParaRPr lang="en-US" sz="72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71473F2-8927-A187-F89F-A98A0BC1D5F4}"/>
              </a:ext>
            </a:extLst>
          </p:cNvPr>
          <p:cNvSpPr txBox="1">
            <a:spLocks/>
          </p:cNvSpPr>
          <p:nvPr/>
        </p:nvSpPr>
        <p:spPr>
          <a:xfrm>
            <a:off x="254000" y="1504158"/>
            <a:ext cx="11139486" cy="12311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 šajā skolā jūtos noderīgs.</a:t>
            </a:r>
            <a:br>
              <a:rPr lang="lv-LV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Esmu starp saviem draugiem</a:t>
            </a:r>
            <a:r>
              <a:rPr lang="lv-LV" sz="32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59F9751-046A-5B05-0C99-4059B0927DC0}"/>
              </a:ext>
            </a:extLst>
          </p:cNvPr>
          <p:cNvSpPr txBox="1">
            <a:spLocks/>
          </p:cNvSpPr>
          <p:nvPr/>
        </p:nvSpPr>
        <p:spPr>
          <a:xfrm>
            <a:off x="-127000" y="3979068"/>
            <a:ext cx="11901486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 jūtos iederīga.</a:t>
            </a:r>
            <a:br>
              <a:rPr lang="lv-LV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Man piederīgs saistās ar - būt gaidītam.</a:t>
            </a:r>
            <a:endParaRPr lang="en-US" sz="3600" dirty="0"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D7FEC3-17D0-BCD8-00F2-F6B96AC7217C}"/>
              </a:ext>
            </a:extLst>
          </p:cNvPr>
          <p:cNvSpPr txBox="1">
            <a:spLocks/>
          </p:cNvSpPr>
          <p:nvPr/>
        </p:nvSpPr>
        <p:spPr>
          <a:xfrm>
            <a:off x="145257" y="228008"/>
            <a:ext cx="11901486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Man piederīgs nozīmē, ka nebūšu vientuļš , vai pamests. </a:t>
            </a:r>
            <a:br>
              <a:rPr lang="lv-LV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Labi, ka esmu piederīgs!</a:t>
            </a:r>
            <a:endParaRPr lang="en-US" sz="3600" dirty="0"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E9B96DF-2EF8-1440-2226-211ABDC22540}"/>
              </a:ext>
            </a:extLst>
          </p:cNvPr>
          <p:cNvSpPr txBox="1">
            <a:spLocks/>
          </p:cNvSpPr>
          <p:nvPr/>
        </p:nvSpPr>
        <p:spPr>
          <a:xfrm>
            <a:off x="290514" y="5386186"/>
            <a:ext cx="11901486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Piederība nozīmē, ka iederos skolā un pie draugiem.</a:t>
            </a:r>
            <a:br>
              <a:rPr lang="lv-LV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lv-LV" sz="3600" b="0" i="0" u="none" strike="noStrike" dirty="0">
                <a:solidFill>
                  <a:srgbClr val="21212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Man ir sajūta, ka esmu pasargāts.</a:t>
            </a:r>
            <a:endParaRPr lang="en-US" sz="3600" dirty="0">
              <a:latin typeface="Arial" panose="020B0604020202020204" pitchFamily="34" charset="0"/>
              <a:ea typeface="Arial Rounded MT Bold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DCA102-73DA-3302-6FD4-0C3F0B6D2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7597" y="6223961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06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78CF16-B486-7675-F90F-D56A742A5F1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7" r="2159" b="-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450AA26-F403-E653-72B3-CD70A1C53B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7743" y="6140406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991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social media post&#10;&#10;Description automatically generated with medium confidence">
            <a:extLst>
              <a:ext uri="{FF2B5EF4-FFF2-40B4-BE49-F238E27FC236}">
                <a16:creationId xmlns:a16="http://schemas.microsoft.com/office/drawing/2014/main" id="{776A47F8-8C54-215E-35D8-9B24C1CD576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252" r="1" b="5573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AA7C8A-294F-3581-E7E8-5A792B575F6D}"/>
              </a:ext>
            </a:extLst>
          </p:cNvPr>
          <p:cNvSpPr txBox="1">
            <a:spLocks/>
          </p:cNvSpPr>
          <p:nvPr/>
        </p:nvSpPr>
        <p:spPr>
          <a:xfrm>
            <a:off x="523875" y="5317240"/>
            <a:ext cx="11210925" cy="7448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600"/>
              </a:spcAft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MĀCĪBU STUNDĀS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16E8525-B3FD-814F-FEA3-6826C3580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6132" y="6179407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331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EED3AF-C829-EB4E-B978-5817FBB001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031" b="696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9" name="Rectangle 6">
            <a:extLst>
              <a:ext uri="{FF2B5EF4-FFF2-40B4-BE49-F238E27FC236}">
                <a16:creationId xmlns:a16="http://schemas.microsoft.com/office/drawing/2014/main" id="{3B432D73-5C38-474F-AF96-A3228731B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</a:schemeClr>
              </a:gs>
              <a:gs pos="45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35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758D5BCD-8FD6-DB43-BDD7-9168B978AC4A}"/>
              </a:ext>
            </a:extLst>
          </p:cNvPr>
          <p:cNvSpPr txBox="1">
            <a:spLocks/>
          </p:cNvSpPr>
          <p:nvPr/>
        </p:nvSpPr>
        <p:spPr>
          <a:xfrm>
            <a:off x="145256" y="5757863"/>
            <a:ext cx="11767344" cy="11001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lv-LV" b="1" dirty="0">
                <a:latin typeface="Times New Roman" panose="02020603050405020304" pitchFamily="18" charset="0"/>
                <a:ea typeface="Arial Rounded MT Bold" charset="0"/>
                <a:cs typeface="Times New Roman" panose="02020603050405020304" pitchFamily="18" charset="0"/>
              </a:rPr>
              <a:t>Mācību stundās</a:t>
            </a:r>
            <a:endParaRPr lang="en-US" sz="6600" b="1" dirty="0">
              <a:latin typeface="Times New Roman" panose="02020603050405020304" pitchFamily="18" charset="0"/>
              <a:ea typeface="Arial Rounded MT Bold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D11D2F-4DC2-91EB-EF48-FA28F14E5234}"/>
              </a:ext>
            </a:extLst>
          </p:cNvPr>
          <p:cNvSpPr txBox="1"/>
          <p:nvPr/>
        </p:nvSpPr>
        <p:spPr>
          <a:xfrm>
            <a:off x="609599" y="392837"/>
            <a:ext cx="1097280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lv-LV" sz="3600" dirty="0">
                <a:effectLst/>
                <a:latin typeface="Arial" panose="020B0604020202020204" pitchFamily="34" charset="0"/>
              </a:rPr>
              <a:t>Darbi grupās dažādā cilvēku skaitā</a:t>
            </a:r>
          </a:p>
          <a:p>
            <a:pPr>
              <a:spcAft>
                <a:spcPts val="1200"/>
              </a:spcAft>
            </a:pPr>
            <a:r>
              <a:rPr lang="lv-LV" sz="3600" dirty="0">
                <a:effectLst/>
                <a:latin typeface="Arial" panose="020B0604020202020204" pitchFamily="34" charset="0"/>
              </a:rPr>
              <a:t>Savstarpējās atgriezeniskās saites</a:t>
            </a:r>
          </a:p>
          <a:p>
            <a:pPr>
              <a:spcAft>
                <a:spcPts val="1200"/>
              </a:spcAft>
            </a:pPr>
            <a:r>
              <a:rPr lang="lv-LV" sz="3600" dirty="0">
                <a:latin typeface="Arial" panose="020B0604020202020204" pitchFamily="34" charset="0"/>
              </a:rPr>
              <a:t>Lifta runas</a:t>
            </a:r>
          </a:p>
          <a:p>
            <a:pPr>
              <a:spcAft>
                <a:spcPts val="1200"/>
              </a:spcAft>
            </a:pPr>
            <a:r>
              <a:rPr lang="lv-LV" sz="3600" dirty="0">
                <a:latin typeface="Arial" panose="020B0604020202020204" pitchFamily="34" charset="0"/>
              </a:rPr>
              <a:t>Visu iesaiste mācību procesā</a:t>
            </a:r>
            <a:endParaRPr lang="lv-LV" sz="3600" dirty="0">
              <a:effectLst/>
              <a:latin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lv-LV" sz="360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122CE2-E1E9-C841-09CA-DE03B1D46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64" y="6148143"/>
            <a:ext cx="2804403" cy="63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6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341</Words>
  <Application>Microsoft Office PowerPoint</Application>
  <PresentationFormat>Widescreen</PresentationFormat>
  <Paragraphs>68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3" baseType="lpstr">
      <vt:lpstr>Agency FB</vt:lpstr>
      <vt:lpstr>Aharoni</vt:lpstr>
      <vt:lpstr>Algerian</vt:lpstr>
      <vt:lpstr>Arial</vt:lpstr>
      <vt:lpstr>Avenir Next Condensed</vt:lpstr>
      <vt:lpstr>Berlin Sans FB</vt:lpstr>
      <vt:lpstr>Bookman Old Style</vt:lpstr>
      <vt:lpstr>Calibri</vt:lpstr>
      <vt:lpstr>Calibri Light</vt:lpstr>
      <vt:lpstr>Noteworthy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Raivis  Pauls</dc:creator>
  <cp:lastModifiedBy>Arita</cp:lastModifiedBy>
  <cp:revision>84</cp:revision>
  <dcterms:created xsi:type="dcterms:W3CDTF">2020-03-03T22:46:39Z</dcterms:created>
  <dcterms:modified xsi:type="dcterms:W3CDTF">2023-05-17T12:18:03Z</dcterms:modified>
</cp:coreProperties>
</file>